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7" r:id="rId3"/>
    <p:sldId id="279" r:id="rId4"/>
    <p:sldId id="280" r:id="rId5"/>
    <p:sldId id="282" r:id="rId6"/>
    <p:sldId id="290" r:id="rId7"/>
    <p:sldId id="292" r:id="rId8"/>
    <p:sldId id="291" r:id="rId9"/>
    <p:sldId id="281" r:id="rId10"/>
    <p:sldId id="259" r:id="rId11"/>
    <p:sldId id="284" r:id="rId12"/>
    <p:sldId id="260" r:id="rId13"/>
    <p:sldId id="262" r:id="rId14"/>
    <p:sldId id="288" r:id="rId15"/>
    <p:sldId id="261" r:id="rId16"/>
    <p:sldId id="264" r:id="rId17"/>
    <p:sldId id="263" r:id="rId18"/>
    <p:sldId id="265" r:id="rId19"/>
    <p:sldId id="286" r:id="rId20"/>
    <p:sldId id="287" r:id="rId21"/>
    <p:sldId id="27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369" autoAdjust="0"/>
  </p:normalViewPr>
  <p:slideViewPr>
    <p:cSldViewPr snapToGrid="0">
      <p:cViewPr varScale="1">
        <p:scale>
          <a:sx n="49" d="100"/>
          <a:sy n="49" d="100"/>
        </p:scale>
        <p:origin x="9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 characters differently// </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poll and proceed accordingly. </a:t>
            </a:r>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4/29/2022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4/29/2022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4/29/2022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16" name="Picture 15">
            <a:extLst>
              <a:ext uri="{FF2B5EF4-FFF2-40B4-BE49-F238E27FC236}">
                <a16:creationId xmlns:a16="http://schemas.microsoft.com/office/drawing/2014/main" id="{F3CFE978-EBBA-465D-A8CF-233B1C3DC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672" y="2782111"/>
            <a:ext cx="3404681" cy="2529191"/>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1026" name="Picture 2">
            <a:extLst>
              <a:ext uri="{FF2B5EF4-FFF2-40B4-BE49-F238E27FC236}">
                <a16:creationId xmlns:a16="http://schemas.microsoft.com/office/drawing/2014/main" id="{BA723053-96C8-4D6B-BFD0-2A27357A6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146638"/>
            <a:ext cx="10923105" cy="519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7" name="Picture 6">
            <a:extLst>
              <a:ext uri="{FF2B5EF4-FFF2-40B4-BE49-F238E27FC236}">
                <a16:creationId xmlns:a16="http://schemas.microsoft.com/office/drawing/2014/main" id="{146728B8-57A2-459C-88FD-6A6923834D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332" y="1879493"/>
            <a:ext cx="7961967" cy="4022531"/>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7" name="Picture 6">
            <a:extLst>
              <a:ext uri="{FF2B5EF4-FFF2-40B4-BE49-F238E27FC236}">
                <a16:creationId xmlns:a16="http://schemas.microsoft.com/office/drawing/2014/main" id="{89674E5B-5221-4073-9328-80C725CB6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723" y="1849125"/>
            <a:ext cx="7334656" cy="3988340"/>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6017" y="185530"/>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4" name="Picture 3">
            <a:extLst>
              <a:ext uri="{FF2B5EF4-FFF2-40B4-BE49-F238E27FC236}">
                <a16:creationId xmlns:a16="http://schemas.microsoft.com/office/drawing/2014/main" id="{729B6CFA-F9C0-4E2E-A60A-02216F061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854" y="1156215"/>
            <a:ext cx="7688925" cy="5376567"/>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4" name="Picture 3">
            <a:extLst>
              <a:ext uri="{FF2B5EF4-FFF2-40B4-BE49-F238E27FC236}">
                <a16:creationId xmlns:a16="http://schemas.microsoft.com/office/drawing/2014/main" id="{EB74B0C1-69FC-478F-A7E7-57CFD3AF8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6" y="1079475"/>
            <a:ext cx="11711588" cy="5841473"/>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4" name="Picture 3">
            <a:extLst>
              <a:ext uri="{FF2B5EF4-FFF2-40B4-BE49-F238E27FC236}">
                <a16:creationId xmlns:a16="http://schemas.microsoft.com/office/drawing/2014/main" id="{26033336-2EBF-426E-9F17-8F7E1F8B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161" y="1470761"/>
            <a:ext cx="7704307" cy="4210192"/>
          </a:xfrm>
          <a:prstGeom prst="rect">
            <a:avLst/>
          </a:prstGeom>
        </p:spPr>
      </p:pic>
    </p:spTree>
    <p:extLst>
      <p:ext uri="{BB962C8B-B14F-4D97-AF65-F5344CB8AC3E}">
        <p14:creationId xmlns:p14="http://schemas.microsoft.com/office/powerpoint/2010/main" val="226134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Negative Sentiment Over Seasons</a:t>
            </a:r>
          </a:p>
        </p:txBody>
      </p:sp>
      <p:pic>
        <p:nvPicPr>
          <p:cNvPr id="5" name="Picture 4">
            <a:extLst>
              <a:ext uri="{FF2B5EF4-FFF2-40B4-BE49-F238E27FC236}">
                <a16:creationId xmlns:a16="http://schemas.microsoft.com/office/drawing/2014/main" id="{D50130D8-600A-4365-8F3E-75111019E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0759" y="1464066"/>
            <a:ext cx="7873312" cy="4326925"/>
          </a:xfrm>
          <a:prstGeom prst="rect">
            <a:avLst/>
          </a:prstGeom>
        </p:spPr>
      </p:pic>
    </p:spTree>
    <p:extLst>
      <p:ext uri="{BB962C8B-B14F-4D97-AF65-F5344CB8AC3E}">
        <p14:creationId xmlns:p14="http://schemas.microsoft.com/office/powerpoint/2010/main" val="3497513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alpha val="40000"/>
              </a:schemeClr>
            </a:glow>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Bad Word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612553" y="134224"/>
            <a:ext cx="9873148" cy="830997"/>
          </a:xfrm>
          <a:prstGeom prst="rect">
            <a:avLst/>
          </a:prstGeom>
          <a:noFill/>
        </p:spPr>
        <p:txBody>
          <a:bodyPr wrap="square" rtlCol="0">
            <a:spAutoFit/>
          </a:bodyPr>
          <a:lstStyle/>
          <a:p>
            <a:r>
              <a:rPr lang="en-US" sz="4800" dirty="0">
                <a:latin typeface="Baskerville Old Face" panose="02020602080505020303" pitchFamily="18" charset="0"/>
              </a:rPr>
              <a:t>Code for Cleaning Offensive Words</a:t>
            </a:r>
          </a:p>
        </p:txBody>
      </p:sp>
      <p:pic>
        <p:nvPicPr>
          <p:cNvPr id="9" name="Content Placeholder 8">
            <a:extLst>
              <a:ext uri="{FF2B5EF4-FFF2-40B4-BE49-F238E27FC236}">
                <a16:creationId xmlns:a16="http://schemas.microsoft.com/office/drawing/2014/main" id="{F260D2A5-1077-4D12-ADFD-4A36AE8A60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980" y="1078311"/>
            <a:ext cx="9007812" cy="5054202"/>
          </a:xfrm>
          <a:effectLst>
            <a:glow rad="63500">
              <a:schemeClr val="accent4">
                <a:satMod val="175000"/>
                <a:alpha val="40000"/>
              </a:schemeClr>
            </a:glow>
            <a:outerShdw blurRad="50800" dist="38100" dir="10800000" algn="r" rotWithShape="0">
              <a:prstClr val="black">
                <a:alpha val="40000"/>
              </a:prstClr>
            </a:outerShdw>
          </a:effectLst>
        </p:spPr>
      </p:pic>
    </p:spTree>
    <p:extLst>
      <p:ext uri="{BB962C8B-B14F-4D97-AF65-F5344CB8AC3E}">
        <p14:creationId xmlns:p14="http://schemas.microsoft.com/office/powerpoint/2010/main" val="1097182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Code For Vader Sentiment Analysis</a:t>
            </a:r>
          </a:p>
        </p:txBody>
      </p:sp>
    </p:spTree>
    <p:extLst>
      <p:ext uri="{BB962C8B-B14F-4D97-AF65-F5344CB8AC3E}">
        <p14:creationId xmlns:p14="http://schemas.microsoft.com/office/powerpoint/2010/main" val="285043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9367" y="1487557"/>
            <a:ext cx="7004589" cy="3882886"/>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893647"/>
          </a:xfrm>
          <a:prstGeom prst="rect">
            <a:avLst/>
          </a:prstGeom>
          <a:noFill/>
        </p:spPr>
        <p:txBody>
          <a:bodyPr wrap="square" rtlCol="0">
            <a:spAutoFit/>
          </a:bodyPr>
          <a:lstStyle/>
          <a:p>
            <a:pPr marL="342900" indent="-342900">
              <a:buAutoNum type="arabicPeriod"/>
            </a:pPr>
            <a:r>
              <a:rPr lang="en-US" sz="24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400" dirty="0">
              <a:latin typeface="Baskerville Old Face" panose="02020602080505020303" pitchFamily="18" charset="0"/>
            </a:endParaRPr>
          </a:p>
          <a:p>
            <a:pPr marL="342900" indent="-342900">
              <a:buAutoNum type="arabicPeriod"/>
            </a:pPr>
            <a:r>
              <a:rPr lang="en-US" sz="2400" dirty="0" err="1">
                <a:latin typeface="Baskerville Old Face" panose="02020602080505020303" pitchFamily="18" charset="0"/>
              </a:rPr>
              <a:t>TextBlob</a:t>
            </a:r>
            <a:r>
              <a:rPr lang="en-US" sz="2400" dirty="0">
                <a:latin typeface="Baskerville Old Face" panose="02020602080505020303" pitchFamily="18" charset="0"/>
              </a:rPr>
              <a:t>, NLTK, </a:t>
            </a:r>
            <a:r>
              <a:rPr lang="en-US" sz="2400" dirty="0" err="1">
                <a:latin typeface="Baskerville Old Face" panose="02020602080505020303" pitchFamily="18" charset="0"/>
              </a:rPr>
              <a:t>Sklearn</a:t>
            </a:r>
            <a:r>
              <a:rPr lang="en-US" sz="2400" dirty="0">
                <a:latin typeface="Baskerville Old Face" panose="02020602080505020303" pitchFamily="18" charset="0"/>
              </a:rPr>
              <a:t>, </a:t>
            </a:r>
            <a:r>
              <a:rPr lang="en-US" sz="2400" dirty="0" err="1">
                <a:latin typeface="Baskerville Old Face" panose="02020602080505020303" pitchFamily="18" charset="0"/>
              </a:rPr>
              <a:t>TermColor</a:t>
            </a:r>
            <a:r>
              <a:rPr lang="en-US" sz="2400" dirty="0">
                <a:latin typeface="Baskerville Old Face" panose="02020602080505020303" pitchFamily="18" charset="0"/>
              </a:rPr>
              <a:t>, </a:t>
            </a:r>
            <a:r>
              <a:rPr lang="en-US" sz="2400" dirty="0" err="1">
                <a:latin typeface="Baskerville Old Face" panose="02020602080505020303" pitchFamily="18" charset="0"/>
              </a:rPr>
              <a:t>Better_Profanity</a:t>
            </a:r>
            <a:r>
              <a:rPr lang="en-US" sz="2400" dirty="0">
                <a:latin typeface="Baskerville Old Face" panose="02020602080505020303" pitchFamily="18" charset="0"/>
              </a:rPr>
              <a:t>, </a:t>
            </a:r>
            <a:r>
              <a:rPr lang="en-US" sz="2400" dirty="0" err="1">
                <a:latin typeface="Baskerville Old Face" panose="02020602080505020303" pitchFamily="18" charset="0"/>
              </a:rPr>
              <a:t>TfidVectorizer</a:t>
            </a:r>
            <a:r>
              <a:rPr lang="en-US" sz="2400" dirty="0">
                <a:latin typeface="Baskerville Old Face" panose="02020602080505020303" pitchFamily="18" charset="0"/>
              </a:rPr>
              <a:t>, </a:t>
            </a:r>
            <a:r>
              <a:rPr lang="en-US" sz="2400" dirty="0" err="1">
                <a:latin typeface="Baskerville Old Face" panose="02020602080505020303" pitchFamily="18" charset="0"/>
              </a:rPr>
              <a:t>TweetTokenizer</a:t>
            </a:r>
            <a:r>
              <a:rPr lang="en-US" sz="2400" dirty="0">
                <a:latin typeface="Baskerville Old Face" panose="02020602080505020303" pitchFamily="18" charset="0"/>
              </a:rPr>
              <a:t> as well as matplotlib, pandas, </a:t>
            </a:r>
            <a:r>
              <a:rPr lang="en-US" sz="2400" dirty="0" err="1">
                <a:latin typeface="Baskerville Old Face" panose="02020602080505020303" pitchFamily="18" charset="0"/>
              </a:rPr>
              <a:t>numpy</a:t>
            </a:r>
            <a:r>
              <a:rPr lang="en-US" sz="2400" dirty="0">
                <a:latin typeface="Baskerville Old Face" panose="02020602080505020303" pitchFamily="18" charset="0"/>
              </a:rPr>
              <a:t>,.</a:t>
            </a:r>
          </a:p>
          <a:p>
            <a:pPr marL="342900" indent="-342900">
              <a:buAutoNum type="arabicPeriod"/>
            </a:pPr>
            <a:endParaRPr lang="en-US" sz="2400" dirty="0">
              <a:latin typeface="Baskerville Old Face" panose="02020602080505020303" pitchFamily="18" charset="0"/>
            </a:endParaRPr>
          </a:p>
          <a:p>
            <a:pPr marL="342900" indent="-342900">
              <a:buAutoNum type="arabicPeriod"/>
            </a:pPr>
            <a:r>
              <a:rPr lang="en-US" sz="2400" dirty="0">
                <a:latin typeface="Baskerville Old Face" panose="02020602080505020303" pitchFamily="18" charset="0"/>
              </a:rPr>
              <a:t>Google Images South Park Characters</a:t>
            </a:r>
          </a:p>
        </p:txBody>
      </p:sp>
    </p:spTree>
    <p:extLst>
      <p:ext uri="{BB962C8B-B14F-4D97-AF65-F5344CB8AC3E}">
        <p14:creationId xmlns:p14="http://schemas.microsoft.com/office/powerpoint/2010/main" val="157219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a:latin typeface="Baskerville Old Face" panose="02020602080505020303" pitchFamily="18" charset="0"/>
              </a:rPr>
              <a:t>Vader Sentiment </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10">
            <a:extLst>
              <a:ext uri="{FF2B5EF4-FFF2-40B4-BE49-F238E27FC236}">
                <a16:creationId xmlns:a16="http://schemas.microsoft.com/office/drawing/2014/main" id="{076A4B1D-8B48-401E-9CFA-8B15DAE2E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43" y="1352341"/>
            <a:ext cx="11751012" cy="4865896"/>
          </a:xfrm>
          <a:prstGeom prst="rect">
            <a:avLst/>
          </a:prstGeom>
        </p:spPr>
      </p:pic>
      <p:pic>
        <p:nvPicPr>
          <p:cNvPr id="3" name="Picture 2">
            <a:extLst>
              <a:ext uri="{FF2B5EF4-FFF2-40B4-BE49-F238E27FC236}">
                <a16:creationId xmlns:a16="http://schemas.microsoft.com/office/drawing/2014/main" id="{2D816A2A-B372-4C30-ADB9-EF0F8AE82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963" y="1775756"/>
            <a:ext cx="4299625" cy="2229892"/>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4CCD923C-5D0E-4B6C-BA04-0BAABE693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42" y="1626662"/>
            <a:ext cx="11644552" cy="4732676"/>
          </a:xfrm>
          <a:prstGeom prst="rect">
            <a:avLst/>
          </a:prstGeom>
        </p:spPr>
      </p:pic>
      <p:pic>
        <p:nvPicPr>
          <p:cNvPr id="8" name="Picture 7">
            <a:extLst>
              <a:ext uri="{FF2B5EF4-FFF2-40B4-BE49-F238E27FC236}">
                <a16:creationId xmlns:a16="http://schemas.microsoft.com/office/drawing/2014/main" id="{D816365D-353C-4AF4-B2B9-3F0CD4CA7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102" y="2187176"/>
            <a:ext cx="3579779" cy="1805824"/>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1427</TotalTime>
  <Words>1756</Words>
  <Application>Microsoft Office PowerPoint</Application>
  <PresentationFormat>Widescreen</PresentationFormat>
  <Paragraphs>110</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17</cp:revision>
  <dcterms:created xsi:type="dcterms:W3CDTF">2022-04-23T14:58:50Z</dcterms:created>
  <dcterms:modified xsi:type="dcterms:W3CDTF">2022-04-30T04:13:37Z</dcterms:modified>
</cp:coreProperties>
</file>